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y Hamza GUERMAJ"/>
          <p:cNvSpPr txBox="1"/>
          <p:nvPr>
            <p:ph type="body" idx="21"/>
          </p:nvPr>
        </p:nvSpPr>
        <p:spPr>
          <a:xfrm>
            <a:off x="16957504" y="11237254"/>
            <a:ext cx="21971003" cy="10229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700"/>
            </a:lvl1pPr>
          </a:lstStyle>
          <a:p>
            <a:pPr/>
            <a:r>
              <a:t>By Hamza GUERMAJ</a:t>
            </a:r>
          </a:p>
        </p:txBody>
      </p:sp>
      <p:sp>
        <p:nvSpPr>
          <p:cNvPr id="152" name="DOM IN JAVASCRIP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DOM IN JAVASCRIPT</a:t>
            </a:r>
          </a:p>
        </p:txBody>
      </p:sp>
      <p:sp>
        <p:nvSpPr>
          <p:cNvPr id="153" name="Understanding DO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DOM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9" sz="8000"/>
            </a:lvl1pPr>
          </a:lstStyle>
          <a:p>
            <a:pPr/>
            <a:r>
              <a:t>Conclusion</a:t>
            </a:r>
          </a:p>
        </p:txBody>
      </p:sp>
      <p:sp>
        <p:nvSpPr>
          <p:cNvPr id="188" name="The DOM is fundamental for web development.…"/>
          <p:cNvSpPr txBox="1"/>
          <p:nvPr>
            <p:ph type="body" sz="half" idx="1"/>
          </p:nvPr>
        </p:nvSpPr>
        <p:spPr>
          <a:xfrm>
            <a:off x="1215911" y="3404447"/>
            <a:ext cx="9337976" cy="7436148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b="1" sz="4000"/>
            </a:pPr>
            <a:r>
              <a:t>The DOM is fundamental for web development.</a:t>
            </a:r>
          </a:p>
          <a:p>
            <a:pPr marL="609599" indent="-609599">
              <a:defRPr b="1" sz="4000"/>
            </a:pPr>
            <a:r>
              <a:t>Allows dynamic interaction and manipulation of web pages.</a:t>
            </a:r>
          </a:p>
          <a:p>
            <a:pPr marL="609599" indent="-609599">
              <a:defRPr b="1" sz="4000"/>
            </a:pPr>
            <a:r>
              <a:t>Mastering DOM manipulation is key to building modern web applications.</a:t>
            </a:r>
          </a:p>
        </p:txBody>
      </p:sp>
      <p:pic>
        <p:nvPicPr>
          <p:cNvPr id="189" name="skmwnujjajb71.png" descr="skmwnujjajb71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768206" y="5286156"/>
            <a:ext cx="11281693" cy="68540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anks for your attention.…"/>
          <p:cNvSpPr txBox="1"/>
          <p:nvPr>
            <p:ph type="body" idx="1"/>
          </p:nvPr>
        </p:nvSpPr>
        <p:spPr>
          <a:xfrm>
            <a:off x="1206500" y="2596611"/>
            <a:ext cx="21971000" cy="7593291"/>
          </a:xfrm>
          <a:prstGeom prst="rect">
            <a:avLst/>
          </a:prstGeom>
        </p:spPr>
        <p:txBody>
          <a:bodyPr/>
          <a:lstStyle/>
          <a:p>
            <a:pPr defTabSz="2413955">
              <a:defRPr spc="-229" sz="11484"/>
            </a:pPr>
          </a:p>
          <a:p>
            <a:pPr defTabSz="2413955">
              <a:defRPr spc="-229" sz="11484"/>
            </a:pPr>
            <a:r>
              <a:t>Thanks for your attention.</a:t>
            </a:r>
          </a:p>
          <a:p>
            <a:pPr defTabSz="2413955">
              <a:defRPr spc="-229" sz="11484"/>
            </a:pPr>
          </a:p>
          <a:p>
            <a:pPr defTabSz="2413955">
              <a:defRPr spc="-229" sz="11484"/>
            </a:pPr>
          </a:p>
          <a:p>
            <a:pPr defTabSz="2413955">
              <a:defRPr spc="-229" sz="11484"/>
            </a:pPr>
            <a:r>
              <a:t>Any Questions…?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:"/>
          <p:cNvSpPr txBox="1"/>
          <p:nvPr>
            <p:ph type="title"/>
          </p:nvPr>
        </p:nvSpPr>
        <p:spPr>
          <a:xfrm>
            <a:off x="1374831" y="1630710"/>
            <a:ext cx="11637315" cy="2058371"/>
          </a:xfrm>
          <a:prstGeom prst="rect">
            <a:avLst/>
          </a:prstGeom>
        </p:spPr>
        <p:txBody>
          <a:bodyPr/>
          <a:lstStyle>
            <a:lvl1pPr>
              <a:defRPr spc="-159" sz="8000"/>
            </a:lvl1pPr>
          </a:lstStyle>
          <a:p>
            <a:pPr/>
            <a:r>
              <a:t>Introduction:</a:t>
            </a:r>
          </a:p>
        </p:txBody>
      </p:sp>
      <p:sp>
        <p:nvSpPr>
          <p:cNvPr id="156" name="The Document Object Model (DOM) is a programming interface for web documents, allowing dynamic manipulation of web page content.…"/>
          <p:cNvSpPr txBox="1"/>
          <p:nvPr>
            <p:ph type="body" sz="half" idx="1"/>
          </p:nvPr>
        </p:nvSpPr>
        <p:spPr>
          <a:xfrm>
            <a:off x="1044820" y="4230506"/>
            <a:ext cx="10794907" cy="8140331"/>
          </a:xfrm>
          <a:prstGeom prst="rect">
            <a:avLst/>
          </a:prstGeom>
        </p:spPr>
        <p:txBody>
          <a:bodyPr/>
          <a:lstStyle/>
          <a:p>
            <a:pPr marL="660400" indent="-660400">
              <a:buSzPct val="123000"/>
              <a:buChar char="•"/>
              <a:defRPr b="0" sz="4000"/>
            </a:pPr>
            <a:r>
              <a:t>The Document Object Model (DOM) is a programming interface for web documents, allowing dynamic manipulation of web page content.</a:t>
            </a:r>
          </a:p>
          <a:p>
            <a:pPr marL="660400" indent="-660400">
              <a:buSzPct val="123000"/>
              <a:buChar char="•"/>
              <a:defRPr sz="4000"/>
            </a:pPr>
          </a:p>
          <a:p>
            <a:pPr marL="660400" indent="-660400">
              <a:buSzPct val="123000"/>
              <a:buChar char="•"/>
              <a:defRPr b="0" sz="4000"/>
            </a:pPr>
            <a:r>
              <a:t>Essential for building interactive and responsive web applications</a:t>
            </a:r>
          </a:p>
        </p:txBody>
      </p:sp>
      <p:pic>
        <p:nvPicPr>
          <p:cNvPr id="157" name="1*Hj2P614z_y93SVw6j0vnIg.png" descr="1*Hj2P614z_y93SVw6j0vnIg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239228" y="4285798"/>
            <a:ext cx="10794812" cy="60759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he DOM tree"/>
          <p:cNvSpPr txBox="1"/>
          <p:nvPr>
            <p:ph type="title"/>
          </p:nvPr>
        </p:nvSpPr>
        <p:spPr>
          <a:xfrm>
            <a:off x="1687446" y="2187030"/>
            <a:ext cx="9779001" cy="1066801"/>
          </a:xfrm>
          <a:prstGeom prst="rect">
            <a:avLst/>
          </a:prstGeom>
        </p:spPr>
        <p:txBody>
          <a:bodyPr/>
          <a:lstStyle>
            <a:lvl1pPr defTabSz="1633687">
              <a:defRPr spc="-125" sz="6298"/>
            </a:lvl1pPr>
          </a:lstStyle>
          <a:p>
            <a:pPr/>
            <a:r>
              <a:t>The DOM tree</a:t>
            </a:r>
          </a:p>
        </p:txBody>
      </p:sp>
      <p:sp>
        <p:nvSpPr>
          <p:cNvPr id="160" name="Representation: A hierarchical tree structure.…"/>
          <p:cNvSpPr txBox="1"/>
          <p:nvPr>
            <p:ph type="body" sz="half" idx="1"/>
          </p:nvPr>
        </p:nvSpPr>
        <p:spPr>
          <a:xfrm>
            <a:off x="1422926" y="3737655"/>
            <a:ext cx="9779001" cy="8256011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200"/>
            </a:pPr>
            <a:r>
              <a:t>Representation: A hierarchical tree structure.</a:t>
            </a:r>
          </a:p>
          <a:p>
            <a:pPr marL="609600" indent="-609600">
              <a:defRPr sz="4200"/>
            </a:pPr>
            <a:r>
              <a:t>Elements: HTML elements represented as objects.</a:t>
            </a:r>
          </a:p>
          <a:p>
            <a:pPr marL="609600" indent="-609600">
              <a:defRPr sz="4200"/>
            </a:pPr>
            <a:r>
              <a:t>Hierarchy: document &gt; html &gt; head, body &gt; …</a:t>
            </a:r>
          </a:p>
        </p:txBody>
      </p:sp>
      <p:pic>
        <p:nvPicPr>
          <p:cNvPr id="161" name="javascript8_1.jpeg" descr="javascript8_1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63226" y="3746851"/>
            <a:ext cx="10924517" cy="74727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ccessing elements"/>
          <p:cNvSpPr txBox="1"/>
          <p:nvPr>
            <p:ph type="title"/>
          </p:nvPr>
        </p:nvSpPr>
        <p:spPr>
          <a:xfrm>
            <a:off x="1567210" y="780626"/>
            <a:ext cx="21971001" cy="1433163"/>
          </a:xfrm>
          <a:prstGeom prst="rect">
            <a:avLst/>
          </a:prstGeom>
        </p:spPr>
        <p:txBody>
          <a:bodyPr/>
          <a:lstStyle>
            <a:lvl1pPr>
              <a:defRPr spc="-152" sz="7600"/>
            </a:lvl1pPr>
          </a:lstStyle>
          <a:p>
            <a:pPr/>
            <a:r>
              <a:t>Accessing elements</a:t>
            </a:r>
          </a:p>
        </p:txBody>
      </p:sp>
      <p:sp>
        <p:nvSpPr>
          <p:cNvPr id="164" name="Methods :"/>
          <p:cNvSpPr txBox="1"/>
          <p:nvPr>
            <p:ph type="body" idx="21"/>
          </p:nvPr>
        </p:nvSpPr>
        <p:spPr>
          <a:xfrm>
            <a:off x="1567210" y="2249296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Methods :</a:t>
            </a:r>
          </a:p>
        </p:txBody>
      </p:sp>
      <p:sp>
        <p:nvSpPr>
          <p:cNvPr id="165" name="document.getElementById('elementId')…"/>
          <p:cNvSpPr txBox="1"/>
          <p:nvPr>
            <p:ph type="body" sz="quarter" idx="1"/>
          </p:nvPr>
        </p:nvSpPr>
        <p:spPr>
          <a:xfrm>
            <a:off x="1543162" y="3588517"/>
            <a:ext cx="11485423" cy="5560268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3069"/>
            </a:pPr>
            <a:r>
              <a:t>document.getElementById('elementId')</a:t>
            </a:r>
          </a:p>
          <a:p>
            <a:pPr marL="566927" indent="-566927" defTabSz="2267655">
              <a:spcBef>
                <a:spcPts val="4100"/>
              </a:spcBef>
              <a:defRPr sz="3069"/>
            </a:pPr>
            <a:r>
              <a:t>document.getElementsByClassName('className')</a:t>
            </a:r>
          </a:p>
          <a:p>
            <a:pPr marL="566927" indent="-566927" defTabSz="2267655">
              <a:spcBef>
                <a:spcPts val="4100"/>
              </a:spcBef>
              <a:defRPr sz="3069"/>
            </a:pPr>
            <a:r>
              <a:t>document.getElementsByTagName('tagName')</a:t>
            </a:r>
          </a:p>
          <a:p>
            <a:pPr marL="566927" indent="-566927" defTabSz="2267655">
              <a:spcBef>
                <a:spcPts val="4100"/>
              </a:spcBef>
              <a:defRPr sz="3069"/>
            </a:pPr>
            <a:r>
              <a:t>document.querySelector('selector')</a:t>
            </a:r>
          </a:p>
          <a:p>
            <a:pPr marL="566927" indent="-566927" defTabSz="2267655">
              <a:spcBef>
                <a:spcPts val="4100"/>
              </a:spcBef>
              <a:defRPr sz="3069"/>
            </a:pPr>
            <a:r>
              <a:t>document.querySelectorAll(‘selector’)</a:t>
            </a:r>
          </a:p>
          <a:p>
            <a:pPr marL="566927" indent="-566927" defTabSz="2267655">
              <a:spcBef>
                <a:spcPts val="4100"/>
              </a:spcBef>
              <a:defRPr sz="4185"/>
            </a:pPr>
            <a:r>
              <a:rPr b="1"/>
              <a:t>Example</a:t>
            </a:r>
            <a:r>
              <a:t>: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2930" y="8706066"/>
            <a:ext cx="15067737" cy="3798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anipulating Elements"/>
          <p:cNvSpPr txBox="1"/>
          <p:nvPr>
            <p:ph type="title"/>
          </p:nvPr>
        </p:nvSpPr>
        <p:spPr>
          <a:xfrm>
            <a:off x="1206500" y="952500"/>
            <a:ext cx="21971000" cy="1166463"/>
          </a:xfrm>
          <a:prstGeom prst="rect">
            <a:avLst/>
          </a:prstGeom>
        </p:spPr>
        <p:txBody>
          <a:bodyPr/>
          <a:lstStyle>
            <a:lvl1pPr defTabSz="2023821">
              <a:defRPr spc="-141" sz="7054"/>
            </a:lvl1pPr>
          </a:lstStyle>
          <a:p>
            <a:pPr/>
            <a:r>
              <a:t>Manipulating Elements</a:t>
            </a:r>
          </a:p>
        </p:txBody>
      </p:sp>
      <p:sp>
        <p:nvSpPr>
          <p:cNvPr id="169" name="Change Content: Use innerHTML, textContent, or innerText.…"/>
          <p:cNvSpPr txBox="1"/>
          <p:nvPr>
            <p:ph type="body" sz="quarter" idx="1"/>
          </p:nvPr>
        </p:nvSpPr>
        <p:spPr>
          <a:xfrm>
            <a:off x="1206500" y="2729994"/>
            <a:ext cx="14929640" cy="4339584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000"/>
            </a:pPr>
            <a:r>
              <a:t>Change Content: Use innerHTML, textContent, or innerText.</a:t>
            </a:r>
          </a:p>
          <a:p>
            <a:pPr marL="609599" indent="-609599">
              <a:defRPr sz="4000"/>
            </a:pPr>
            <a:r>
              <a:t>Modify Attributes: setAttribute( ), getAttribute( ).</a:t>
            </a:r>
          </a:p>
          <a:p>
            <a:pPr marL="609599" indent="-609599">
              <a:defRPr sz="4000"/>
            </a:pPr>
            <a:r>
              <a:t>Change Styles: Modify the style property.</a:t>
            </a:r>
          </a:p>
          <a:p>
            <a:pPr>
              <a:defRPr b="1"/>
            </a:pPr>
            <a:r>
              <a:t>Example: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6191" y="6760615"/>
            <a:ext cx="16298237" cy="5199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raversing in D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0" sz="7500"/>
            </a:lvl1pPr>
          </a:lstStyle>
          <a:p>
            <a:pPr/>
            <a:r>
              <a:t>Traversing in DOM</a:t>
            </a:r>
          </a:p>
        </p:txBody>
      </p:sp>
      <p:sp>
        <p:nvSpPr>
          <p:cNvPr id="173" name="Navigation Methods: parentNode, childNodes, nextSibling, previousSibling.…"/>
          <p:cNvSpPr txBox="1"/>
          <p:nvPr>
            <p:ph type="body" sz="quarter" idx="1"/>
          </p:nvPr>
        </p:nvSpPr>
        <p:spPr>
          <a:xfrm>
            <a:off x="1206500" y="2729994"/>
            <a:ext cx="19155771" cy="2585537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000"/>
            </a:pPr>
            <a:r>
              <a:t>Navigation Methods: parentNode, childNodes, nextSibling, previousSibling.</a:t>
            </a:r>
          </a:p>
          <a:p>
            <a:pPr/>
            <a:r>
              <a:rPr b="1"/>
              <a:t>Example</a:t>
            </a:r>
            <a:r>
              <a:t>: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1745" y="5828193"/>
            <a:ext cx="18666700" cy="320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reating and Deleting element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40" sz="7000"/>
            </a:lvl1pPr>
          </a:lstStyle>
          <a:p>
            <a:pPr/>
            <a:r>
              <a:t>Creating and Deleting elements:</a:t>
            </a:r>
          </a:p>
        </p:txBody>
      </p:sp>
      <p:sp>
        <p:nvSpPr>
          <p:cNvPr id="177" name="Create Elements: document.createElement('tagName').…"/>
          <p:cNvSpPr txBox="1"/>
          <p:nvPr>
            <p:ph type="body" sz="half" idx="1"/>
          </p:nvPr>
        </p:nvSpPr>
        <p:spPr>
          <a:xfrm>
            <a:off x="1206500" y="2729994"/>
            <a:ext cx="16314146" cy="4785399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200"/>
            </a:pPr>
            <a:r>
              <a:t>Create Elements: document.createElement('tagName').</a:t>
            </a:r>
          </a:p>
          <a:p>
            <a:pPr marL="609599" indent="-609599">
              <a:defRPr sz="4200"/>
            </a:pPr>
            <a:r>
              <a:t>Add to DOM: appendChild( ), insertBefore( ).</a:t>
            </a:r>
          </a:p>
          <a:p>
            <a:pPr marL="609599" indent="-609599">
              <a:defRPr sz="4200"/>
            </a:pPr>
            <a:r>
              <a:t>Remove Elements: removeChild( ).</a:t>
            </a:r>
          </a:p>
          <a:p>
            <a:pPr>
              <a:defRPr b="1"/>
            </a:pPr>
            <a:r>
              <a:t>Example: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9888" y="6792839"/>
            <a:ext cx="15408031" cy="5468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59" sz="8000"/>
            </a:lvl1pPr>
          </a:lstStyle>
          <a:p>
            <a:pPr/>
            <a:r>
              <a:t>Events</a:t>
            </a:r>
          </a:p>
        </p:txBody>
      </p:sp>
      <p:sp>
        <p:nvSpPr>
          <p:cNvPr id="181" name="Listening for Events: Use addEventListener( ).…"/>
          <p:cNvSpPr txBox="1"/>
          <p:nvPr>
            <p:ph type="body" sz="quarter" idx="1"/>
          </p:nvPr>
        </p:nvSpPr>
        <p:spPr>
          <a:xfrm>
            <a:off x="1206500" y="2729994"/>
            <a:ext cx="17016779" cy="3367451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000"/>
            </a:pPr>
            <a:r>
              <a:t>Listening for Events: Use addEventListener( ).</a:t>
            </a:r>
          </a:p>
          <a:p>
            <a:pPr marL="609599" indent="-609599">
              <a:defRPr sz="4000"/>
            </a:pPr>
            <a:r>
              <a:t>Event Handlers: JavaScript functions that execute when events occur.</a:t>
            </a:r>
          </a:p>
          <a:p>
            <a:pPr marL="571500" indent="-571500"/>
            <a:r>
              <a:rPr b="1" sz="4500"/>
              <a:t>Example</a:t>
            </a:r>
            <a:r>
              <a:t>: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6387" y="6710520"/>
            <a:ext cx="15826895" cy="3331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o consider"/>
          <p:cNvSpPr txBox="1"/>
          <p:nvPr>
            <p:ph type="title"/>
          </p:nvPr>
        </p:nvSpPr>
        <p:spPr>
          <a:xfrm>
            <a:off x="1206500" y="567742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To consider</a:t>
            </a:r>
          </a:p>
        </p:txBody>
      </p:sp>
      <p:sp>
        <p:nvSpPr>
          <p:cNvPr id="185" name="Best Practices…"/>
          <p:cNvSpPr txBox="1"/>
          <p:nvPr>
            <p:ph type="body" idx="1"/>
          </p:nvPr>
        </p:nvSpPr>
        <p:spPr>
          <a:xfrm>
            <a:off x="823338" y="3262563"/>
            <a:ext cx="23071731" cy="8256012"/>
          </a:xfrm>
          <a:prstGeom prst="rect">
            <a:avLst/>
          </a:prstGeom>
        </p:spPr>
        <p:txBody>
          <a:bodyPr numCol="3" spcCol="1153586"/>
          <a:lstStyle/>
          <a:p>
            <a:pPr marL="0" indent="0">
              <a:buSzTx/>
              <a:buNone/>
              <a:defRPr b="1">
                <a:solidFill>
                  <a:srgbClr val="FF2228"/>
                </a:solidFill>
              </a:defRPr>
            </a:pPr>
            <a:r>
              <a:t> Best Practices</a:t>
            </a:r>
          </a:p>
          <a:p>
            <a:pPr marL="609599" indent="-609599">
              <a:defRPr sz="4000"/>
            </a:pPr>
            <a:r>
              <a:rPr b="1"/>
              <a:t>Performance</a:t>
            </a:r>
            <a:r>
              <a:t>: Minimize DOM manipulation for speed.</a:t>
            </a:r>
          </a:p>
          <a:p>
            <a:pPr marL="609599" indent="-609599">
              <a:defRPr sz="4000"/>
            </a:pPr>
            <a:r>
              <a:rPr b="1"/>
              <a:t>Caching</a:t>
            </a:r>
            <a:r>
              <a:t>: Store references to frequently used elements.</a:t>
            </a:r>
          </a:p>
          <a:p>
            <a:pPr marL="609599" indent="-609599">
              <a:defRPr sz="4000"/>
            </a:pPr>
            <a:r>
              <a:rPr b="1"/>
              <a:t>Event Delegation: </a:t>
            </a:r>
            <a:r>
              <a:t>Efficiently handle events for multiple elements</a:t>
            </a:r>
          </a:p>
          <a:p>
            <a:pPr marL="0" indent="0">
              <a:buSzTx/>
              <a:buNone/>
              <a:defRPr b="1">
                <a:solidFill>
                  <a:srgbClr val="49F1FF"/>
                </a:solidFill>
              </a:defRPr>
            </a:pPr>
            <a:r>
              <a:t>Cross-Browser    Compatibility</a:t>
            </a:r>
          </a:p>
          <a:p>
            <a:pPr marL="609599" indent="-609599">
              <a:defRPr sz="4000"/>
            </a:pPr>
            <a:r>
              <a:rPr b="1"/>
              <a:t>Differences:</a:t>
            </a:r>
            <a:r>
              <a:t> Browsers may have variations in DOM implementations.</a:t>
            </a:r>
          </a:p>
          <a:p>
            <a:pPr marL="609599" indent="-609599">
              <a:defRPr sz="4000"/>
            </a:pPr>
            <a:r>
              <a:rPr b="1"/>
              <a:t>Modern Solutions: </a:t>
            </a:r>
            <a:r>
              <a:t>Modern JavaScript and web standards improve cross-browser compatibility.</a:t>
            </a:r>
          </a:p>
          <a:p>
            <a:pPr marL="0" indent="0">
              <a:buSzTx/>
              <a:buNone/>
              <a:defRPr b="1">
                <a:solidFill>
                  <a:srgbClr val="5FFF46"/>
                </a:solidFill>
              </a:defRPr>
            </a:pPr>
            <a:r>
              <a:t>Security Considerations</a:t>
            </a:r>
          </a:p>
          <a:p>
            <a:pPr marL="609599" indent="-609599">
              <a:defRPr sz="4000"/>
            </a:pPr>
            <a:r>
              <a:rPr b="1"/>
              <a:t>Sanitization: </a:t>
            </a:r>
            <a:r>
              <a:t>Be cautious when using user input to manipulate the DOM.</a:t>
            </a:r>
          </a:p>
          <a:p>
            <a:pPr marL="609599" indent="-609599">
              <a:defRPr sz="4000"/>
            </a:pPr>
            <a:r>
              <a:rPr b="1"/>
              <a:t>Vulnerabilities:</a:t>
            </a:r>
            <a:r>
              <a:t> Improper handling can lead to security issues like Cross-Site Scripting (XSS).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